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6" r:id="rId9"/>
    <p:sldId id="267" r:id="rId10"/>
    <p:sldId id="261" r:id="rId11"/>
    <p:sldId id="268" r:id="rId12"/>
    <p:sldId id="269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38A89E4-89CB-4239-8CBB-29DE740A3A7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9750262-AD72-4E62-88E1-54B8E32D02F3}" type="datetimeFigureOut">
              <a:rPr lang="en-US" smtClean="0"/>
              <a:t>4/2/2014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air\Desktop\NASA\Nasa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9" y="4967287"/>
            <a:ext cx="2309424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8309" y="145473"/>
            <a:ext cx="4315691" cy="3283527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Genetic vs. Environmental Determinants of Ectomycorrhizal </a:t>
            </a:r>
            <a:br>
              <a:rPr lang="en-US" sz="3600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Fungi in Colorado Pinyon Pine </a:t>
            </a:r>
            <a:br>
              <a:rPr lang="en-US" sz="3600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(</a:t>
            </a:r>
            <a:r>
              <a:rPr lang="en-US" sz="3600" i="1" dirty="0" err="1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Pinus</a:t>
            </a:r>
            <a:r>
              <a:rPr lang="en-US" sz="3600" i="1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edulis</a:t>
            </a:r>
            <a:r>
              <a:rPr lang="en-US" sz="3600" i="1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)</a:t>
            </a:r>
            <a:endParaRPr lang="en-US" sz="3600" dirty="0">
              <a:solidFill>
                <a:schemeClr val="tx1"/>
              </a:solidFill>
              <a:effectLst/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9091" y="3595687"/>
            <a:ext cx="3962400" cy="1371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Adair Patterson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Mentors:  Dr. Kitty </a:t>
            </a:r>
            <a:r>
              <a:rPr lang="en-US" sz="2400" b="1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Gehring</a:t>
            </a:r>
            <a:endParaRPr lang="en-US" sz="2400" b="1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&amp; Dr. </a:t>
            </a:r>
            <a:r>
              <a:rPr lang="en-US" sz="2400" b="1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Lluvia</a:t>
            </a:r>
            <a:r>
              <a:rPr lang="en-US" sz="2400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Flores-Renteria </a:t>
            </a:r>
            <a:endParaRPr lang="en-US" sz="24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C:\Users\Adair\Pictures\2013-12-04 pinyon\pinyon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8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9768"/>
          <a:stretch/>
        </p:blipFill>
        <p:spPr bwMode="auto">
          <a:xfrm>
            <a:off x="7239000" y="5257800"/>
            <a:ext cx="114992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838200"/>
          </a:xfrm>
        </p:spPr>
        <p:txBody>
          <a:bodyPr/>
          <a:lstStyle/>
          <a:p>
            <a:pPr algn="ctr"/>
            <a:r>
              <a:rPr lang="en-US" dirty="0" smtClean="0">
                <a:latin typeface="Britannic Bold" panose="020B0903060703020204" pitchFamily="34" charset="0"/>
              </a:rPr>
              <a:t>Data &amp; Methods</a:t>
            </a:r>
            <a:endParaRPr lang="en-US" dirty="0">
              <a:latin typeface="Britannic Bold" panose="020B09030607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055" y="1467785"/>
            <a:ext cx="3125938" cy="2569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Arial Narrow" panose="020B0606020202030204" pitchFamily="34" charset="0"/>
              </a:rPr>
              <a:t>EMF Sampling: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 smtClean="0">
                <a:latin typeface="Arial Narrow" panose="020B0606020202030204" pitchFamily="34" charset="0"/>
              </a:rPr>
              <a:t>Seedlings</a:t>
            </a:r>
          </a:p>
          <a:p>
            <a:r>
              <a:rPr lang="en-US" sz="2300" b="1" dirty="0" smtClean="0">
                <a:latin typeface="Arial Narrow" panose="020B0606020202030204" pitchFamily="34" charset="0"/>
              </a:rPr>
              <a:t>[Susceptible &amp; Resistant]</a:t>
            </a:r>
          </a:p>
          <a:p>
            <a:pPr marL="342900" indent="-342900">
              <a:buFontTx/>
              <a:buChar char="-"/>
            </a:pPr>
            <a:r>
              <a:rPr lang="en-US" sz="2300" b="1" dirty="0" smtClean="0">
                <a:latin typeface="Arial Narrow" panose="020B0606020202030204" pitchFamily="34" charset="0"/>
              </a:rPr>
              <a:t>2 moisture treatments (High &amp; Low)</a:t>
            </a:r>
          </a:p>
          <a:p>
            <a:pPr marL="342900" indent="-342900">
              <a:buFontTx/>
              <a:buChar char="-"/>
            </a:pPr>
            <a:r>
              <a:rPr lang="en-US" sz="2300" b="1" dirty="0" smtClean="0">
                <a:latin typeface="Arial Narrow" panose="020B0606020202030204" pitchFamily="34" charset="0"/>
              </a:rPr>
              <a:t>17 resistant </a:t>
            </a:r>
          </a:p>
          <a:p>
            <a:pPr marL="342900" indent="-342900">
              <a:buFontTx/>
              <a:buChar char="-"/>
            </a:pPr>
            <a:r>
              <a:rPr lang="en-US" sz="2300" b="1" dirty="0" smtClean="0">
                <a:latin typeface="Arial Narrow" panose="020B0606020202030204" pitchFamily="34" charset="0"/>
              </a:rPr>
              <a:t>18 susceptible</a:t>
            </a:r>
          </a:p>
        </p:txBody>
      </p:sp>
      <p:sp>
        <p:nvSpPr>
          <p:cNvPr id="6" name="Down Arrow 5"/>
          <p:cNvSpPr/>
          <p:nvPr/>
        </p:nvSpPr>
        <p:spPr>
          <a:xfrm>
            <a:off x="5715000" y="2336125"/>
            <a:ext cx="228600" cy="4832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1143000"/>
            <a:ext cx="1967345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Arial Narrow" panose="020B0606020202030204" pitchFamily="34" charset="0"/>
              </a:rPr>
              <a:t>Morphological analysis of EMF </a:t>
            </a:r>
          </a:p>
          <a:p>
            <a:pPr algn="ctr"/>
            <a:r>
              <a:rPr lang="en-US" sz="2200" b="1" dirty="0" smtClean="0">
                <a:latin typeface="Arial Narrow" panose="020B0606020202030204" pitchFamily="34" charset="0"/>
              </a:rPr>
              <a:t>on roots</a:t>
            </a:r>
            <a:endParaRPr lang="en-US" sz="2200" b="1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49637"/>
            <a:ext cx="2857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2921913"/>
            <a:ext cx="183529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DNA extraction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20187245">
            <a:off x="3742821" y="1874788"/>
            <a:ext cx="969110" cy="379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7473" y="4031159"/>
            <a:ext cx="2459182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PCR (Polymerase Chain Reaction)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57" y="4897437"/>
            <a:ext cx="2857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8200" y="5508018"/>
            <a:ext cx="252845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Sanger Sequencing of DNA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C:\Users\Adair\Desktop\Pinyon\Adair Patterson\Myc\Other\764 Mc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5" y="4212618"/>
            <a:ext cx="3238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83" y="381000"/>
            <a:ext cx="5072228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6858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Resistant vs susceptible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mothers  </a:t>
            </a:r>
            <a:r>
              <a:rPr lang="en-US" sz="2000" b="1" dirty="0">
                <a:latin typeface="Arial Black" panose="020B0A04020102020204" pitchFamily="34" charset="0"/>
              </a:rPr>
              <a:t>F = 2.373, P = 0.075</a:t>
            </a:r>
          </a:p>
          <a:p>
            <a:endParaRPr lang="en-US" sz="2000" b="1" dirty="0">
              <a:latin typeface="Arial Narrow" panose="020B0606020202030204" pitchFamily="34" charset="0"/>
            </a:endParaRPr>
          </a:p>
          <a:p>
            <a:r>
              <a:rPr lang="en-US" sz="2000" b="1" dirty="0">
                <a:latin typeface="Arial Narrow" panose="020B0606020202030204" pitchFamily="34" charset="0"/>
              </a:rPr>
              <a:t>High vs low water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F = 0.977, P = 0.414</a:t>
            </a:r>
          </a:p>
          <a:p>
            <a:endParaRPr lang="en-US" sz="2000" b="1" dirty="0">
              <a:latin typeface="Arial Narrow" panose="020B0606020202030204" pitchFamily="34" charset="0"/>
            </a:endParaRPr>
          </a:p>
          <a:p>
            <a:r>
              <a:rPr lang="en-US" sz="2000" b="1" dirty="0" smtClean="0">
                <a:latin typeface="Arial Narrow" panose="020B0606020202030204" pitchFamily="34" charset="0"/>
              </a:rPr>
              <a:t>Water-resistance </a:t>
            </a:r>
            <a:r>
              <a:rPr lang="en-US" sz="2000" b="1" dirty="0">
                <a:latin typeface="Arial Narrow" panose="020B0606020202030204" pitchFamily="34" charset="0"/>
              </a:rPr>
              <a:t>interaction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F = 0.771, P = 0.517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8800" y="4529792"/>
            <a:ext cx="838200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8800" y="5029200"/>
            <a:ext cx="8382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72867" y="4523739"/>
            <a:ext cx="120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water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94636" y="4964668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water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59636"/>
            <a:ext cx="7921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72938"/>
            <a:ext cx="8715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418" y="228600"/>
            <a:ext cx="54864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3656" y="80590"/>
            <a:ext cx="5242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Britannic Bold" panose="020B0903060703020204" pitchFamily="34" charset="0"/>
              </a:rPr>
              <a:t>Data from </a:t>
            </a:r>
            <a:r>
              <a:rPr lang="en-US" sz="2800" b="1" dirty="0" err="1" smtClean="0">
                <a:solidFill>
                  <a:schemeClr val="tx2"/>
                </a:solidFill>
                <a:latin typeface="Britannic Bold" panose="020B0903060703020204" pitchFamily="34" charset="0"/>
              </a:rPr>
              <a:t>Morphotype</a:t>
            </a:r>
            <a:r>
              <a:rPr lang="en-US" sz="2800" b="1" dirty="0" smtClean="0">
                <a:solidFill>
                  <a:schemeClr val="tx2"/>
                </a:solidFill>
                <a:latin typeface="Britannic Bold" panose="020B0903060703020204" pitchFamily="34" charset="0"/>
              </a:rPr>
              <a:t> Analysis (Preliminary Data)</a:t>
            </a:r>
            <a:endParaRPr lang="en-US" sz="2800" b="1" dirty="0">
              <a:solidFill>
                <a:schemeClr val="tx2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Conclusions so far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latin typeface="Arial Narrow" panose="020B0606020202030204" pitchFamily="34" charset="0"/>
              </a:rPr>
              <a:t>EMF communities are nearly statistically significant in their different associations between susceptible and resistant trees </a:t>
            </a:r>
          </a:p>
          <a:p>
            <a:pPr marL="114300" indent="0">
              <a:buNone/>
            </a:pPr>
            <a:endParaRPr lang="en-US" sz="2800" b="1" dirty="0" smtClean="0">
              <a:latin typeface="Arial Narrow" panose="020B0606020202030204" pitchFamily="34" charset="0"/>
            </a:endParaRPr>
          </a:p>
          <a:p>
            <a:r>
              <a:rPr lang="en-US" sz="2800" b="1" dirty="0" smtClean="0">
                <a:latin typeface="Arial Narrow" panose="020B0606020202030204" pitchFamily="34" charset="0"/>
              </a:rPr>
              <a:t>Environmental factors (watering treatments) had no significant effect on EMF communities</a:t>
            </a:r>
          </a:p>
          <a:p>
            <a:pPr marL="114300" indent="0">
              <a:buNone/>
            </a:pPr>
            <a:endParaRPr lang="en-US" sz="2800" b="1" dirty="0" smtClean="0">
              <a:latin typeface="Arial Narrow" panose="020B0606020202030204" pitchFamily="34" charset="0"/>
            </a:endParaRPr>
          </a:p>
          <a:p>
            <a:r>
              <a:rPr lang="en-US" sz="2800" b="1" dirty="0" smtClean="0">
                <a:latin typeface="Arial Narrow" panose="020B0606020202030204" pitchFamily="34" charset="0"/>
              </a:rPr>
              <a:t>Next Step: Look at more detailed effects of genetics on inheritance of EMF communities</a:t>
            </a:r>
          </a:p>
          <a:p>
            <a:pPr marL="114300" indent="0">
              <a:buNone/>
            </a:pPr>
            <a:r>
              <a:rPr lang="en-US" sz="2600" b="1" dirty="0" smtClean="0">
                <a:latin typeface="Arial Narrow" panose="020B0606020202030204" pitchFamily="34" charset="0"/>
              </a:rPr>
              <a:t>-Compare progeny (from the common garden) to parents growing in the field 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Acknowledgements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Thanks to: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NASA Space Grant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Arizona Space Grant Consortium 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Hooper Undergraduate Research Award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Northern Arizona University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			Kitty </a:t>
            </a:r>
            <a:r>
              <a:rPr lang="en-US" sz="2400" b="1" dirty="0" err="1" smtClean="0">
                <a:latin typeface="Arial Narrow" panose="020B0606020202030204" pitchFamily="34" charset="0"/>
              </a:rPr>
              <a:t>Gehring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			</a:t>
            </a:r>
            <a:r>
              <a:rPr lang="en-US" sz="2400" b="1" dirty="0" err="1" smtClean="0">
                <a:latin typeface="Arial Narrow" panose="020B0606020202030204" pitchFamily="34" charset="0"/>
              </a:rPr>
              <a:t>Lluvia</a:t>
            </a:r>
            <a:r>
              <a:rPr lang="en-US" sz="2400" b="1" dirty="0" smtClean="0">
                <a:latin typeface="Arial Narrow" panose="020B0606020202030204" pitchFamily="34" charset="0"/>
              </a:rPr>
              <a:t> Flores-Renteria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			Andy </a:t>
            </a:r>
            <a:r>
              <a:rPr lang="en-US" sz="2400" b="1" dirty="0" err="1" smtClean="0">
                <a:latin typeface="Arial Narrow" panose="020B0606020202030204" pitchFamily="34" charset="0"/>
              </a:rPr>
              <a:t>Krohn</a:t>
            </a:r>
            <a:r>
              <a:rPr lang="en-US" sz="2400" b="1" dirty="0" smtClean="0">
                <a:latin typeface="Arial Narrow" panose="020B0606020202030204" pitchFamily="34" charset="0"/>
              </a:rPr>
              <a:t> </a:t>
            </a:r>
          </a:p>
          <a:p>
            <a:pPr marL="114300" indent="0"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			The </a:t>
            </a:r>
            <a:r>
              <a:rPr lang="en-US" sz="2400" b="1" dirty="0" err="1" smtClean="0">
                <a:latin typeface="Arial Narrow" panose="020B0606020202030204" pitchFamily="34" charset="0"/>
              </a:rPr>
              <a:t>Gehring</a:t>
            </a:r>
            <a:r>
              <a:rPr lang="en-US" sz="2400" b="1" dirty="0" smtClean="0">
                <a:latin typeface="Arial Narrow" panose="020B0606020202030204" pitchFamily="34" charset="0"/>
              </a:rPr>
              <a:t> Lab Group</a:t>
            </a:r>
          </a:p>
          <a:p>
            <a:pPr marL="114300" indent="0">
              <a:buNone/>
            </a:pP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391516"/>
            <a:ext cx="1905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3098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4724400"/>
            <a:ext cx="1146175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5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</a:rPr>
              <a:t>May 17, 2003 North of San Francisco Peaks 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Photo: Neil S. Cobb, NAU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</a:rPr>
              <a:t>September 20, 2003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4709" y="6476999"/>
            <a:ext cx="2514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Photo: Neil S. Cobb, NAU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5807"/>
            <a:ext cx="4572000" cy="808593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Britannic Bold" panose="020B0903060703020204" pitchFamily="34" charset="0"/>
              </a:rPr>
              <a:t>Introduction</a:t>
            </a:r>
            <a:endParaRPr lang="en-US" sz="4400" b="1" dirty="0">
              <a:latin typeface="Britannic Bold" panose="020B0903060703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r="27256" b="21870"/>
          <a:stretch/>
        </p:blipFill>
        <p:spPr bwMode="auto">
          <a:xfrm>
            <a:off x="2534944" y="836635"/>
            <a:ext cx="3547884" cy="347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4121278"/>
            <a:ext cx="1587028" cy="38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3307"/>
          <a:stretch/>
        </p:blipFill>
        <p:spPr bwMode="auto">
          <a:xfrm>
            <a:off x="1436542" y="4309488"/>
            <a:ext cx="3717349" cy="21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5459" r="3436" b="6724"/>
          <a:stretch/>
        </p:blipFill>
        <p:spPr bwMode="auto">
          <a:xfrm rot="11031644">
            <a:off x="792703" y="4931773"/>
            <a:ext cx="1070285" cy="107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6090" r="4926" b="7570"/>
          <a:stretch/>
        </p:blipFill>
        <p:spPr bwMode="auto">
          <a:xfrm rot="9476562">
            <a:off x="1651782" y="5552390"/>
            <a:ext cx="922948" cy="8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6123"/>
          <a:stretch/>
        </p:blipFill>
        <p:spPr bwMode="auto">
          <a:xfrm rot="425932">
            <a:off x="2655698" y="6094680"/>
            <a:ext cx="874604" cy="71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27" y="1551287"/>
            <a:ext cx="2661436" cy="20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9489" r="19852"/>
          <a:stretch/>
        </p:blipFill>
        <p:spPr bwMode="auto">
          <a:xfrm>
            <a:off x="4849091" y="609600"/>
            <a:ext cx="1579419" cy="158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816" y="1023734"/>
            <a:ext cx="32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Ectomycorrhizal Fungi (EMF)</a:t>
            </a:r>
            <a:r>
              <a:rPr lang="en-US" sz="2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Symbiotic fungi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that increase the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surface area of tree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roots to help in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the uptake of water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and nutrients in exchange for carbohydrates </a:t>
            </a:r>
            <a:endParaRPr lang="en-US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9314" y="3733800"/>
            <a:ext cx="327211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sz="26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Pine Tip Moth</a:t>
            </a:r>
            <a:r>
              <a:rPr lang="en-US" sz="26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Consumes terminal shoots of susceptible pinyon trees, creating a stunted, shrub-like appearance</a:t>
            </a:r>
            <a:endParaRPr lang="en-US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8027" y="6450684"/>
            <a:ext cx="266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Arial Narrow" panose="020B0606020202030204" pitchFamily="34" charset="0"/>
              </a:rPr>
              <a:t>Whitham</a:t>
            </a:r>
            <a:r>
              <a:rPr lang="en-US" i="1" dirty="0">
                <a:latin typeface="Arial Narrow" panose="020B0606020202030204" pitchFamily="34" charset="0"/>
              </a:rPr>
              <a:t> &amp; </a:t>
            </a:r>
            <a:r>
              <a:rPr lang="en-US" i="1" dirty="0" err="1">
                <a:latin typeface="Arial Narrow" panose="020B0606020202030204" pitchFamily="34" charset="0"/>
              </a:rPr>
              <a:t>Mopper</a:t>
            </a:r>
            <a:r>
              <a:rPr lang="en-US" i="1" dirty="0">
                <a:latin typeface="Arial Narrow" panose="020B0606020202030204" pitchFamily="34" charset="0"/>
              </a:rPr>
              <a:t> 1985</a:t>
            </a:r>
          </a:p>
        </p:txBody>
      </p:sp>
    </p:spTree>
    <p:extLst>
      <p:ext uri="{BB962C8B-B14F-4D97-AF65-F5344CB8AC3E}">
        <p14:creationId xmlns:p14="http://schemas.microsoft.com/office/powerpoint/2010/main" val="39044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17" y="304800"/>
            <a:ext cx="1175183" cy="160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52800" y="1925814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Moth Resistant</a:t>
            </a:r>
            <a:endParaRPr lang="en-US" sz="28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43200"/>
            <a:ext cx="181549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10400" y="16002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Moth Susceptible</a:t>
            </a:r>
            <a:endParaRPr lang="en-US" sz="28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2286000" cy="233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23865"/>
            <a:ext cx="2306637" cy="226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36" y="3096420"/>
            <a:ext cx="1676400" cy="160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24" y="3096420"/>
            <a:ext cx="1585912" cy="144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273" y="228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</a:t>
            </a:r>
            <a:r>
              <a:rPr lang="en-US" sz="3600" dirty="0" smtClean="0">
                <a:solidFill>
                  <a:schemeClr val="tx2"/>
                </a:solidFill>
                <a:latin typeface="Britannic Bold" panose="020B0903060703020204" pitchFamily="34" charset="0"/>
              </a:rPr>
              <a:t>Resistant       vs 	Susceptible</a:t>
            </a:r>
            <a:endParaRPr lang="en-US" sz="3600" dirty="0">
              <a:solidFill>
                <a:schemeClr val="tx2"/>
              </a:solidFill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756648"/>
            <a:ext cx="38861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 Narrow" panose="020B0606020202030204" pitchFamily="34" charset="0"/>
              </a:rPr>
              <a:t>Resistant Genetics  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2727088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 Narrow" panose="020B0606020202030204" pitchFamily="34" charset="0"/>
              </a:rPr>
              <a:t> Susceptible Genetics 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419600"/>
            <a:ext cx="3886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 err="1" smtClean="0">
                <a:latin typeface="Arial Narrow" panose="020B0606020202030204" pitchFamily="34" charset="0"/>
              </a:rPr>
              <a:t>Basidiomycota</a:t>
            </a:r>
            <a:r>
              <a:rPr lang="en-US" sz="2600" b="1" dirty="0" smtClean="0">
                <a:latin typeface="Arial Narrow" panose="020B0606020202030204" pitchFamily="34" charset="0"/>
              </a:rPr>
              <a:t> EMF Dominant Communities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1273" y="4233116"/>
            <a:ext cx="412172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 Narrow" panose="020B0606020202030204" pitchFamily="34" charset="0"/>
              </a:rPr>
              <a:t>Ascomycota EMF </a:t>
            </a:r>
          </a:p>
          <a:p>
            <a:r>
              <a:rPr lang="en-US" sz="2600" b="1" dirty="0">
                <a:latin typeface="Arial Narrow" panose="020B0606020202030204" pitchFamily="34" charset="0"/>
              </a:rPr>
              <a:t> </a:t>
            </a:r>
            <a:r>
              <a:rPr lang="en-US" sz="2600" b="1" dirty="0" smtClean="0">
                <a:latin typeface="Arial Narrow" panose="020B0606020202030204" pitchFamily="34" charset="0"/>
              </a:rPr>
              <a:t>    Dominant Communities</a:t>
            </a:r>
          </a:p>
          <a:p>
            <a:pPr marL="914400" lvl="1" indent="-457200">
              <a:buFontTx/>
              <a:buChar char="-"/>
            </a:pPr>
            <a:r>
              <a:rPr lang="en-US" sz="2400" b="1" dirty="0" smtClean="0">
                <a:latin typeface="Arial Narrow" panose="020B0606020202030204" pitchFamily="34" charset="0"/>
              </a:rPr>
              <a:t>Drought tolerant spp. </a:t>
            </a:r>
          </a:p>
          <a:p>
            <a:pPr marL="457200" indent="-457200">
              <a:buFontTx/>
              <a:buChar char="-"/>
            </a:pP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715000"/>
            <a:ext cx="358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 Narrow" panose="020B0606020202030204" pitchFamily="34" charset="0"/>
              </a:rPr>
              <a:t>68% Drought Mortality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2056" y="5679757"/>
            <a:ext cx="3574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 Narrow" panose="020B0606020202030204" pitchFamily="34" charset="0"/>
              </a:rPr>
              <a:t>28% Drought Mortality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9292" y="640079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Arial Narrow" panose="020B0606020202030204" pitchFamily="34" charset="0"/>
              </a:rPr>
              <a:t>Sthultz</a:t>
            </a:r>
            <a:r>
              <a:rPr lang="en-US" i="1" dirty="0">
                <a:latin typeface="Arial Narrow" panose="020B0606020202030204" pitchFamily="34" charset="0"/>
              </a:rPr>
              <a:t> et al. (2009)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b="1" dirty="0" smtClean="0">
                <a:latin typeface="Britannic Bold" panose="020B0903060703020204" pitchFamily="34" charset="0"/>
              </a:rPr>
              <a:t>Hypotheses </a:t>
            </a:r>
            <a:endParaRPr lang="en-US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620000" cy="4800600"/>
          </a:xfrm>
        </p:spPr>
        <p:txBody>
          <a:bodyPr>
            <a:normAutofit fontScale="92500" lnSpcReduction="10000"/>
          </a:bodyPr>
          <a:lstStyle/>
          <a:p>
            <a:pPr marL="571500" indent="-457200">
              <a:buAutoNum type="arabicPeriod"/>
            </a:pPr>
            <a:r>
              <a:rPr lang="en-US" sz="3600" b="1" dirty="0" smtClean="0">
                <a:latin typeface="Arial Narrow" panose="020B0606020202030204" pitchFamily="34" charset="0"/>
              </a:rPr>
              <a:t>EMF communities on resistant vs. susceptible pinyons are </a:t>
            </a:r>
            <a:r>
              <a:rPr lang="en-US" sz="3600" b="1" dirty="0">
                <a:latin typeface="Arial Narrow" panose="020B0606020202030204" pitchFamily="34" charset="0"/>
              </a:rPr>
              <a:t>determined by environmental factors such as high and low water treatments</a:t>
            </a:r>
            <a:r>
              <a:rPr lang="en-US" sz="3600" b="1" dirty="0" smtClean="0">
                <a:latin typeface="Arial Narrow" panose="020B0606020202030204" pitchFamily="34" charset="0"/>
              </a:rPr>
              <a:t>.</a:t>
            </a:r>
          </a:p>
          <a:p>
            <a:pPr marL="571500" indent="-457200">
              <a:buAutoNum type="arabicPeriod"/>
            </a:pPr>
            <a:endParaRPr lang="en-US" sz="3600" b="1" dirty="0" smtClean="0">
              <a:latin typeface="Arial Narrow" panose="020B0606020202030204" pitchFamily="34" charset="0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en-US" sz="3600" b="1" dirty="0" smtClean="0">
                <a:latin typeface="Arial Narrow" panose="020B0606020202030204" pitchFamily="34" charset="0"/>
              </a:rPr>
              <a:t>EMF communities are determined by </a:t>
            </a:r>
            <a:r>
              <a:rPr lang="en-US" sz="3600" b="1" dirty="0">
                <a:latin typeface="Arial Narrow" panose="020B0606020202030204" pitchFamily="34" charset="0"/>
              </a:rPr>
              <a:t>genetics (traits passed on from one or both parents</a:t>
            </a:r>
            <a:r>
              <a:rPr lang="en-US" sz="3600" b="1" dirty="0" smtClean="0">
                <a:latin typeface="Arial Narrow" panose="020B0606020202030204" pitchFamily="34" charset="0"/>
              </a:rPr>
              <a:t>). </a:t>
            </a:r>
          </a:p>
          <a:p>
            <a:r>
              <a:rPr lang="en-US" sz="3000" b="1" dirty="0" smtClean="0">
                <a:latin typeface="Arial Narrow" panose="020B0606020202030204" pitchFamily="34" charset="0"/>
              </a:rPr>
              <a:t>Different EMF communities on resistant vs. susceptible progeny </a:t>
            </a:r>
            <a:endParaRPr lang="en-US" sz="3000" b="1" dirty="0">
              <a:latin typeface="Arial Narrow" panose="020B0606020202030204" pitchFamily="34" charset="0"/>
            </a:endParaRPr>
          </a:p>
          <a:p>
            <a:pPr marL="114300" indent="0">
              <a:buNone/>
            </a:pPr>
            <a:endParaRPr lang="en-US" sz="3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4164" y="3429000"/>
            <a:ext cx="5486400" cy="32008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 Narrow" panose="020B0606020202030204" pitchFamily="34" charset="0"/>
              </a:rPr>
              <a:t>Pinyon Common Garden</a:t>
            </a:r>
          </a:p>
          <a:p>
            <a:pPr algn="ctr"/>
            <a:r>
              <a:rPr lang="en-US" sz="2600" dirty="0" smtClean="0">
                <a:latin typeface="Arial Narrow" panose="020B0606020202030204" pitchFamily="34" charset="0"/>
              </a:rPr>
              <a:t>Location: Sunset Crater National Park</a:t>
            </a:r>
          </a:p>
          <a:p>
            <a:pPr algn="ctr"/>
            <a:endParaRPr lang="en-US" sz="2800" b="1" dirty="0" smtClean="0">
              <a:latin typeface="Arial Narrow" panose="020B0606020202030204" pitchFamily="34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  2500 Seedlings- Planted in 2009-2010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 Narrow" panose="020B0606020202030204" pitchFamily="34" charset="0"/>
              </a:rPr>
              <a:t>Water Manipulation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Arial Narrow" panose="020B0606020202030204" pitchFamily="34" charset="0"/>
              </a:rPr>
              <a:t>High water = 4.79% soil moisture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Arial Narrow" panose="020B0606020202030204" pitchFamily="34" charset="0"/>
              </a:rPr>
              <a:t>Low water = 2.4 % soil moisture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Arial Narrow" panose="020B0606020202030204" pitchFamily="34" charset="0"/>
              </a:rPr>
              <a:t>No water = 0.88 % soil moisture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14501"/>
            <a:ext cx="1371600" cy="135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03" y="4032447"/>
            <a:ext cx="1600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Seedlings from </a:t>
            </a:r>
            <a:r>
              <a:rPr lang="en-US" sz="3600" b="1" dirty="0" smtClean="0"/>
              <a:t>Susceptible Mothers </a:t>
            </a:r>
            <a:r>
              <a:rPr lang="en-US" sz="3600" b="1" dirty="0"/>
              <a:t>have </a:t>
            </a:r>
            <a:r>
              <a:rPr lang="en-US" sz="3600" b="1" dirty="0" smtClean="0"/>
              <a:t>Lower Mortality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9145"/>
            <a:ext cx="61690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1143000"/>
            <a:ext cx="281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Watering regime F = 12. 9, P &lt;0.0001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Resistance F = 8.9, P = 0.004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600148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SEEDLING MORTALITY </a:t>
            </a:r>
            <a:endParaRPr lang="en-US" b="1" dirty="0" smtClean="0">
              <a:latin typeface="Arial Narrow" panose="020B0606020202030204" pitchFamily="34" charset="0"/>
            </a:endParaRPr>
          </a:p>
          <a:p>
            <a:r>
              <a:rPr lang="en-US" b="1" dirty="0" smtClean="0">
                <a:latin typeface="Arial Narrow" panose="020B0606020202030204" pitchFamily="34" charset="0"/>
              </a:rPr>
              <a:t>(</a:t>
            </a:r>
            <a:r>
              <a:rPr lang="en-US" b="1" dirty="0">
                <a:latin typeface="Arial Narrow" panose="020B0606020202030204" pitchFamily="34" charset="0"/>
              </a:rPr>
              <a:t>2012-2013)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1600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Resistant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2895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Susceptible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9436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75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808</TotalTime>
  <Words>424</Words>
  <Application>Microsoft Office PowerPoint</Application>
  <PresentationFormat>On-screen Show (4:3)</PresentationFormat>
  <Paragraphs>91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Adjacency</vt:lpstr>
      <vt:lpstr>Genetic vs. Environmental Determinants of Ectomycorrhizal  Fungi in Colorado Pinyon Pine  (Pinus edulis)</vt:lpstr>
      <vt:lpstr>PowerPoint Presentation</vt:lpstr>
      <vt:lpstr>PowerPoint Presentation</vt:lpstr>
      <vt:lpstr>Introduction</vt:lpstr>
      <vt:lpstr>PowerPoint Presentation</vt:lpstr>
      <vt:lpstr>PowerPoint Presentation</vt:lpstr>
      <vt:lpstr>Hypotheses </vt:lpstr>
      <vt:lpstr>PowerPoint Presentation</vt:lpstr>
      <vt:lpstr>Seedlings from Susceptible Mothers have Lower Mortality </vt:lpstr>
      <vt:lpstr>Data &amp; Methods</vt:lpstr>
      <vt:lpstr>PowerPoint Presentation</vt:lpstr>
      <vt:lpstr>Conclusions so far</vt:lpstr>
      <vt:lpstr>Acknowledgements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Heritability of Ectomycorrhizal Fungi in Colorado Pinyon Pine (Pinus edulis)</dc:title>
  <dc:creator>Adair</dc:creator>
  <cp:lastModifiedBy>Adair</cp:lastModifiedBy>
  <cp:revision>67</cp:revision>
  <dcterms:created xsi:type="dcterms:W3CDTF">2014-02-27T20:56:10Z</dcterms:created>
  <dcterms:modified xsi:type="dcterms:W3CDTF">2014-04-02T21:59:12Z</dcterms:modified>
</cp:coreProperties>
</file>